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accent4">
                <a:lumMod val="5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B4C1-C88E-4CED-A8B3-04A9D429E7FB}" type="datetimeFigureOut">
              <a:rPr lang="ru-RU" smtClean="0"/>
              <a:pPr/>
              <a:t>17.08.2017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6E2FC-A94F-4114-815E-4CED2DE6EA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lu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Оценка нового образовательного результата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информатики первой кв. категории </a:t>
            </a:r>
            <a:r>
              <a:rPr lang="ru-RU" dirty="0" err="1" smtClean="0"/>
              <a:t>Верхнеяхшевской</a:t>
            </a:r>
            <a:r>
              <a:rPr lang="ru-RU" dirty="0" smtClean="0"/>
              <a:t> ООШ </a:t>
            </a:r>
            <a:r>
              <a:rPr lang="ru-RU" dirty="0" err="1" smtClean="0"/>
              <a:t>Саматов</a:t>
            </a:r>
            <a:r>
              <a:rPr lang="ru-RU" dirty="0" smtClean="0"/>
              <a:t> А.Н.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 fontScale="92500"/>
          </a:bodyPr>
          <a:lstStyle/>
          <a:p>
            <a:pPr lvl="0" algn="ctr">
              <a:buNone/>
            </a:pPr>
            <a:r>
              <a:rPr lang="ru-RU" b="1" dirty="0" smtClean="0"/>
              <a:t>4. Прием </a:t>
            </a:r>
            <a:r>
              <a:rPr lang="ru-RU" b="1" dirty="0"/>
              <a:t>составления маркировочной таблицы «ЗУХ»</a:t>
            </a:r>
            <a:endParaRPr lang="ru-RU" dirty="0"/>
          </a:p>
          <a:p>
            <a:pPr marL="0" indent="360363" algn="just">
              <a:buNone/>
            </a:pPr>
            <a:r>
              <a:rPr lang="ru-RU" dirty="0" smtClean="0"/>
              <a:t>Одной </a:t>
            </a:r>
            <a:r>
              <a:rPr lang="ru-RU" dirty="0"/>
              <a:t>из возможных форм контроля эффективности изучения теории  является составление маркировочной таблицы. В ней три колонки: знаю, узнал(а) новое, хочу узнать подробнее, что соответствует аббревиатуре ЗУХ. </a:t>
            </a:r>
            <a:r>
              <a:rPr lang="ru-RU" dirty="0" smtClean="0"/>
              <a:t> В </a:t>
            </a:r>
            <a:r>
              <a:rPr lang="ru-RU" dirty="0"/>
              <a:t>каждую из колонок необходимо разнести полученную в ходе урока информацию 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0000" lnSpcReduction="20000"/>
          </a:bodyPr>
          <a:lstStyle/>
          <a:p>
            <a:pPr lvl="0" algn="ctr">
              <a:buNone/>
            </a:pPr>
            <a:r>
              <a:rPr lang="ru-RU" b="1" dirty="0" smtClean="0"/>
              <a:t>5. Прием </a:t>
            </a:r>
            <a:r>
              <a:rPr lang="ru-RU" b="1" dirty="0"/>
              <a:t>“Пометки на полях” («ИНСЕРТ») </a:t>
            </a:r>
            <a:endParaRPr lang="ru-RU" dirty="0"/>
          </a:p>
          <a:p>
            <a:pPr marL="0" indent="360363" algn="just">
              <a:buNone/>
            </a:pPr>
            <a:r>
              <a:rPr lang="ru-RU" dirty="0"/>
              <a:t>Этот прием является средством, позволяющим ученику отслеживать свое понимание пройденного на уроке. Технически он достаточно прост. Учеников надо познакомить с рядом маркировочных знаков и предложить им в ходе урока ставить их карандашом на полях тетради напротив выполняемого задания. Помечать следует отдельные определения, предложения, задания в рабочей тетради. Эта технология проста и доступна, а польза огромна: эта методика эффективна для развития критического мышления. </a:t>
            </a:r>
          </a:p>
          <a:p>
            <a:pPr indent="376238">
              <a:buNone/>
            </a:pPr>
            <a:r>
              <a:rPr lang="ru-RU" b="1" dirty="0"/>
              <a:t>Общепризнанные знаки: </a:t>
            </a:r>
            <a:endParaRPr lang="ru-RU" dirty="0"/>
          </a:p>
          <a:p>
            <a:r>
              <a:rPr lang="ru-RU" b="1" dirty="0"/>
              <a:t>«</a:t>
            </a:r>
            <a:r>
              <a:rPr lang="ru-RU" b="1" dirty="0" err="1"/>
              <a:t>v</a:t>
            </a:r>
            <a:r>
              <a:rPr lang="ru-RU" b="1" dirty="0"/>
              <a:t>» </a:t>
            </a:r>
            <a:r>
              <a:rPr lang="ru-RU" dirty="0"/>
              <a:t>- </a:t>
            </a:r>
            <a:r>
              <a:rPr lang="ru-RU" b="1" dirty="0"/>
              <a:t>если информация известна; </a:t>
            </a:r>
            <a:endParaRPr lang="ru-RU" dirty="0"/>
          </a:p>
          <a:p>
            <a:r>
              <a:rPr lang="ru-RU" b="1" dirty="0"/>
              <a:t>«+» </a:t>
            </a:r>
            <a:r>
              <a:rPr lang="ru-RU" dirty="0"/>
              <a:t>- </a:t>
            </a:r>
            <a:r>
              <a:rPr lang="ru-RU" b="1" dirty="0"/>
              <a:t>информация, которая услышана впервые; </a:t>
            </a:r>
            <a:endParaRPr lang="ru-RU" dirty="0"/>
          </a:p>
          <a:p>
            <a:r>
              <a:rPr lang="ru-RU" b="1" dirty="0"/>
              <a:t>«-» - сведения, которые идут вразрез с имеющимися представлениями; </a:t>
            </a:r>
            <a:endParaRPr lang="ru-RU" dirty="0"/>
          </a:p>
          <a:p>
            <a:r>
              <a:rPr lang="ru-RU" b="1" dirty="0"/>
              <a:t>«!» - сведения, которые вызвали интерес </a:t>
            </a:r>
            <a:endParaRPr lang="ru-RU" dirty="0"/>
          </a:p>
          <a:p>
            <a:r>
              <a:rPr lang="ru-RU" b="1" dirty="0"/>
              <a:t>«?» - то, что осталось непонятным.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2088232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dirty="0" smtClean="0"/>
              <a:t>6. Создание </a:t>
            </a:r>
            <a:r>
              <a:rPr lang="ru-RU" b="1" dirty="0"/>
              <a:t>«Таблицы успеха»</a:t>
            </a:r>
            <a:endParaRPr lang="ru-RU" dirty="0"/>
          </a:p>
          <a:p>
            <a:pPr marL="0" indent="360363">
              <a:buNone/>
            </a:pPr>
            <a:r>
              <a:rPr lang="ru-RU" b="1" dirty="0"/>
              <a:t>Цель приема: </a:t>
            </a:r>
            <a:r>
              <a:rPr lang="ru-RU" dirty="0"/>
              <a:t>содействовать осмыслению обучающимися своей учебной деятельности, самооценки.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835292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3744416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dirty="0" smtClean="0"/>
              <a:t>7. Рефлексия.</a:t>
            </a:r>
            <a:endParaRPr lang="ru-RU" b="1" dirty="0"/>
          </a:p>
          <a:p>
            <a:pPr marL="0" lvl="0" indent="360363" algn="just">
              <a:buNone/>
            </a:pPr>
            <a:r>
              <a:rPr lang="ru-RU" dirty="0" smtClean="0"/>
              <a:t>Рефлексию </a:t>
            </a:r>
            <a:r>
              <a:rPr lang="ru-RU" dirty="0"/>
              <a:t>деятельности на уроке можно организовать, используя  </a:t>
            </a:r>
            <a:r>
              <a:rPr lang="ru-RU" dirty="0" err="1"/>
              <a:t>опросник</a:t>
            </a:r>
            <a:r>
              <a:rPr lang="ru-RU" dirty="0"/>
              <a:t>: Какую задачу ставили? Удалось решить поставленную задачу? Каким способом? Какие получили результаты? Что нужно сделать ещё? Где можно применить новые знания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2051" name="Picture 3" descr="C:\Users\Азат\Desktop\август\img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92591"/>
            <a:ext cx="4716016" cy="306541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11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11734"/>
            <a:ext cx="9143999" cy="6095999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dirty="0"/>
              <a:t>Реально у педагога четыре балла (5, 4, 3, 2), а положительных – два (5 и 4). Учителю приходится сопровождать выставление отметки следующими размышлениями: «Твоя четверка принципиально отличается от его четверки»; «Если сегодня поставлю "два", завтра вообще замолчит»; «Старался, а все равно вышло "два"», т.е. пятибалльные отметки не отражают всего разнообразия качественных оценок.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2044824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sz="2800" dirty="0"/>
              <a:t>ФГОС определяет новую модель контроля и оценивания в виде перечня правил, определяющих действия учителей и учеников в разных ситуациях оценивания.</a:t>
            </a:r>
          </a:p>
        </p:txBody>
      </p:sp>
      <p:pic>
        <p:nvPicPr>
          <p:cNvPr id="1026" name="Picture 2" descr="C:\Users\Азат\Desktop\август\0006-006-F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17257"/>
            <a:ext cx="6948264" cy="4740743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 чем суть правил новой технологии оценивания?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/>
          <a:lstStyle/>
          <a:p>
            <a:pPr marL="0" indent="360363" algn="just">
              <a:buNone/>
            </a:pPr>
            <a:r>
              <a:rPr lang="ru-RU" i="1" dirty="0"/>
              <a:t>1-е правило</a:t>
            </a:r>
            <a:r>
              <a:rPr lang="ru-RU" dirty="0"/>
              <a:t>. Оценивается любое, особенно успешное действие, а фиксируется отметкой только решение полноценной задачи, т.е. умения по использованию знаний.</a:t>
            </a:r>
          </a:p>
        </p:txBody>
      </p:sp>
      <p:pic>
        <p:nvPicPr>
          <p:cNvPr id="1026" name="Picture 2" descr="C:\Users\Азат\Desktop\август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4"/>
            <a:ext cx="2003879" cy="2994645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9046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i="1" dirty="0"/>
              <a:t>2-е правило</a:t>
            </a:r>
            <a:r>
              <a:rPr lang="ru-RU" dirty="0"/>
              <a:t>. Учитель и ученик по возможности определяют оценку в </a:t>
            </a:r>
            <a:r>
              <a:rPr lang="ru-RU" dirty="0" smtClean="0"/>
              <a:t>диалоге (</a:t>
            </a:r>
            <a:r>
              <a:rPr lang="ru-RU" dirty="0"/>
              <a:t>внешняя оценка +самооценка).</a:t>
            </a:r>
          </a:p>
          <a:p>
            <a:pPr algn="just"/>
            <a:r>
              <a:rPr lang="ru-RU" i="1" dirty="0"/>
              <a:t>3-е правило</a:t>
            </a:r>
            <a:r>
              <a:rPr lang="ru-RU" dirty="0"/>
              <a:t>. За каждую учебную задачу или группу заданий, </a:t>
            </a:r>
            <a:r>
              <a:rPr lang="ru-RU" dirty="0" smtClean="0"/>
              <a:t>показывающих овладение </a:t>
            </a:r>
            <a:r>
              <a:rPr lang="ru-RU" dirty="0"/>
              <a:t>отдельным умением, ставится отдельная отметка</a:t>
            </a:r>
            <a:r>
              <a:rPr lang="ru-RU" dirty="0" smtClean="0"/>
              <a:t>.</a:t>
            </a:r>
          </a:p>
          <a:p>
            <a:r>
              <a:rPr lang="ru-RU" i="1" dirty="0"/>
              <a:t>4-е правило</a:t>
            </a:r>
            <a:r>
              <a:rPr lang="ru-RU" dirty="0"/>
              <a:t>. Отметки выставляются в таблицу требований, рабочий </a:t>
            </a:r>
            <a:r>
              <a:rPr lang="ru-RU" dirty="0" smtClean="0"/>
              <a:t>журнал учителя</a:t>
            </a:r>
            <a:r>
              <a:rPr lang="ru-RU" dirty="0"/>
              <a:t>, в графу того умения, которое было основным в ходе решения конкретной задачи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i="1" dirty="0"/>
              <a:t>5-е правило.</a:t>
            </a:r>
            <a:r>
              <a:rPr lang="ru-RU" dirty="0"/>
              <a:t> За задачи, решенные при изучении новой темы, отметка ставится только по желанию ученика, так как в процессе овладения умениями и знаниями по теме он имеет право на ошибку. За каждую задачу проверочной (контрольной) работы по итогам темы отметки ставятся всем ученикам, так как каждый должен показать, как он овладел умениями и знаниями по теме. Ученик не может отказаться от выставления этой отметки, но имеет право пересдать.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Для контроля знаний учащихся </a:t>
            </a:r>
            <a:r>
              <a:rPr lang="ru-RU" sz="3600" b="1" dirty="0" smtClean="0"/>
              <a:t>используются </a:t>
            </a:r>
            <a:r>
              <a:rPr lang="ru-RU" sz="3600" b="1" dirty="0"/>
              <a:t>следующие формы и методы: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b="1" dirty="0" smtClean="0"/>
              <a:t>1. Устная </a:t>
            </a:r>
            <a:r>
              <a:rPr lang="ru-RU" b="1" dirty="0"/>
              <a:t>контрольная работа</a:t>
            </a:r>
            <a:endParaRPr lang="ru-RU" dirty="0"/>
          </a:p>
          <a:p>
            <a:pPr marL="0" indent="360363" algn="just">
              <a:buNone/>
            </a:pPr>
            <a:r>
              <a:rPr lang="ru-RU" dirty="0" smtClean="0"/>
              <a:t>Обучающимся </a:t>
            </a:r>
            <a:r>
              <a:rPr lang="ru-RU" dirty="0"/>
              <a:t>раздается несколько вариантов карточек, содержащих вопросы по пройденной теме. В течение 6 </a:t>
            </a:r>
            <a:r>
              <a:rPr lang="ru-RU" dirty="0" smtClean="0"/>
              <a:t>– 8 </a:t>
            </a:r>
            <a:r>
              <a:rPr lang="ru-RU" dirty="0"/>
              <a:t>минут обучающиеся обдумывают устные ответы на вопросы. Затем вызывается один из обучающихся, а его дополняют те, у кого карточки того же варианта. Этот способ позволяет повторить довольно быстро какую-то небольшую тему и оценить ее усвоение большим количеством обучающихся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ru-RU" b="1" dirty="0" smtClean="0"/>
              <a:t>2. Летопись </a:t>
            </a:r>
            <a:r>
              <a:rPr lang="ru-RU" b="1" dirty="0"/>
              <a:t>урока</a:t>
            </a:r>
            <a:endParaRPr lang="ru-RU" dirty="0"/>
          </a:p>
          <a:p>
            <a:pPr marL="0" indent="269875" algn="just">
              <a:buNone/>
            </a:pPr>
            <a:r>
              <a:rPr lang="ru-RU" dirty="0"/>
              <a:t>Помогает  учащимся  оценить  свою деятельность  на </a:t>
            </a:r>
            <a:r>
              <a:rPr lang="ru-RU" dirty="0" smtClean="0"/>
              <a:t>уроке. </a:t>
            </a:r>
          </a:p>
          <a:p>
            <a:pPr lvl="0" algn="ctr">
              <a:buNone/>
            </a:pPr>
            <a:r>
              <a:rPr lang="ru-RU" b="1" dirty="0" smtClean="0"/>
              <a:t>3. Прием </a:t>
            </a:r>
            <a:r>
              <a:rPr lang="ru-RU" b="1" dirty="0"/>
              <a:t>«Корзина» идей</a:t>
            </a:r>
            <a:endParaRPr lang="ru-RU" dirty="0"/>
          </a:p>
          <a:p>
            <a:pPr marL="0" indent="360363" algn="just">
              <a:buNone/>
            </a:pPr>
            <a:r>
              <a:rPr lang="ru-RU" dirty="0"/>
              <a:t>Это прием организации индивидуальной и групповой работы учащихся на начальной стадии урока, когда идет актуализация имеющегося у них опыта и знаний. Он позволяет выяснить все, что знают или думают, что знают ученики по обсуждаемой теме урока. На доске можно нарисовать значок корзины, в которой условно будет собрано все то, что все ученики вместе знают об изучаемой теме.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86</TotalTime>
  <Words>607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Оценка нового образовательного результата</vt:lpstr>
      <vt:lpstr>Слайд 2</vt:lpstr>
      <vt:lpstr>Слайд 3</vt:lpstr>
      <vt:lpstr>Слайд 4</vt:lpstr>
      <vt:lpstr>В чем суть правил новой технологии оценивания?</vt:lpstr>
      <vt:lpstr>Слайд 6</vt:lpstr>
      <vt:lpstr>Слайд 7</vt:lpstr>
      <vt:lpstr>Для контроля знаний учащихся используются следующие формы и методы: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нового образовательного результата</dc:title>
  <dc:creator>Азат</dc:creator>
  <cp:lastModifiedBy>Ринат</cp:lastModifiedBy>
  <cp:revision>12</cp:revision>
  <dcterms:created xsi:type="dcterms:W3CDTF">2017-08-15T02:48:03Z</dcterms:created>
  <dcterms:modified xsi:type="dcterms:W3CDTF">2017-08-17T04:59:12Z</dcterms:modified>
</cp:coreProperties>
</file>